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63" r:id="rId2"/>
    <p:sldId id="257" r:id="rId3"/>
    <p:sldId id="295" r:id="rId4"/>
    <p:sldId id="328" r:id="rId5"/>
    <p:sldId id="332" r:id="rId6"/>
    <p:sldId id="329" r:id="rId7"/>
    <p:sldId id="330" r:id="rId8"/>
    <p:sldId id="331" r:id="rId9"/>
    <p:sldId id="340" r:id="rId10"/>
    <p:sldId id="333" r:id="rId11"/>
    <p:sldId id="334" r:id="rId12"/>
    <p:sldId id="341" r:id="rId13"/>
    <p:sldId id="336" r:id="rId14"/>
    <p:sldId id="337" r:id="rId15"/>
    <p:sldId id="342" r:id="rId16"/>
    <p:sldId id="339" r:id="rId17"/>
    <p:sldId id="343" r:id="rId18"/>
    <p:sldId id="338" r:id="rId19"/>
    <p:sldId id="344" r:id="rId20"/>
    <p:sldId id="345" r:id="rId21"/>
    <p:sldId id="346" r:id="rId22"/>
    <p:sldId id="347" r:id="rId23"/>
    <p:sldId id="348" r:id="rId24"/>
    <p:sldId id="349" r:id="rId25"/>
    <p:sldId id="352" r:id="rId26"/>
    <p:sldId id="350" r:id="rId27"/>
    <p:sldId id="366" r:id="rId28"/>
    <p:sldId id="367" r:id="rId29"/>
    <p:sldId id="371" r:id="rId30"/>
    <p:sldId id="374" r:id="rId31"/>
    <p:sldId id="373" r:id="rId32"/>
    <p:sldId id="372" r:id="rId33"/>
    <p:sldId id="368" r:id="rId34"/>
    <p:sldId id="351" r:id="rId35"/>
    <p:sldId id="353" r:id="rId36"/>
    <p:sldId id="355" r:id="rId37"/>
    <p:sldId id="354" r:id="rId38"/>
    <p:sldId id="357" r:id="rId39"/>
    <p:sldId id="358" r:id="rId40"/>
    <p:sldId id="359" r:id="rId41"/>
    <p:sldId id="376" r:id="rId42"/>
    <p:sldId id="378" r:id="rId43"/>
    <p:sldId id="379" r:id="rId44"/>
    <p:sldId id="380" r:id="rId45"/>
    <p:sldId id="381" r:id="rId46"/>
    <p:sldId id="377" r:id="rId47"/>
    <p:sldId id="360" r:id="rId48"/>
    <p:sldId id="361" r:id="rId49"/>
    <p:sldId id="382" r:id="rId50"/>
    <p:sldId id="383" r:id="rId51"/>
    <p:sldId id="384" r:id="rId52"/>
    <p:sldId id="258" r:id="rId53"/>
    <p:sldId id="259" r:id="rId54"/>
    <p:sldId id="260" r:id="rId55"/>
    <p:sldId id="261" r:id="rId56"/>
    <p:sldId id="385" r:id="rId57"/>
    <p:sldId id="264" r:id="rId58"/>
    <p:sldId id="38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.. Alice" initials=".A" lastIdx="1" clrIdx="0">
    <p:extLst>
      <p:ext uri="{19B8F6BF-5375-455C-9EA6-DF929625EA0E}">
        <p15:presenceInfo xmlns:p15="http://schemas.microsoft.com/office/powerpoint/2012/main" userId="3cc7a5f80e6902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AC30"/>
    <a:srgbClr val="4472C4"/>
    <a:srgbClr val="FF0000"/>
    <a:srgbClr val="007F51"/>
    <a:srgbClr val="F9FEF8"/>
    <a:srgbClr val="F8FDF7"/>
    <a:srgbClr val="FFFFFF"/>
    <a:srgbClr val="D6F2E1"/>
    <a:srgbClr val="74DE95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C6DB6-158B-4CA2-8712-B31A59A6262C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226A-EEBE-40C8-9E07-7B659C4CFB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86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9D4F8A2-F88F-4DCF-9CC1-CE11561937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DD670E-1D21-450A-98C1-C0FFB3F078F3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5D24393-DE14-4F5E-84A9-C69C25D470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A8285B9-41B6-4489-8F30-866B3D180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0AABC65-FFAA-49A0-97EC-81504AAE4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14972C-0B66-4A5D-81DD-DB5482129971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24D0B4F-1018-40D0-B36D-85B77AD3C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1BCDEE7-5547-4072-BC6F-718ED1395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9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82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30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A0F4A-8759-40AE-9E68-F9A598B2EE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5C8C3-EFD7-47A5-BFAD-2CC2FC3C5051}" type="datetime1">
              <a:rPr lang="it-IT" altLang="it-IT" smtClean="0"/>
              <a:pPr>
                <a:defRPr/>
              </a:pPr>
              <a:t>14/10/2021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AEACD-A78D-4358-9DB9-E26303A6D9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CFA4-F5D5-438E-AA96-F46B8B4007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A9F0046-FBF3-4F8E-AF75-F21965C1867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4553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18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7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70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52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84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0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11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98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CE60205-7B7E-48F1-95F0-2D5ECCBB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77898"/>
          </a:xfrm>
          <a:prstGeom prst="rect">
            <a:avLst/>
          </a:prstGeom>
          <a:solidFill>
            <a:srgbClr val="007F51"/>
          </a:solidFill>
          <a:ln>
            <a:noFill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4100" name="CasellaDiTesto 2">
            <a:extLst>
              <a:ext uri="{FF2B5EF4-FFF2-40B4-BE49-F238E27FC236}">
                <a16:creationId xmlns:a16="http://schemas.microsoft.com/office/drawing/2014/main" id="{B849CB4A-C080-4954-90B6-8CA325FB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7" y="184576"/>
            <a:ext cx="89129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Tesi Sperimentale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di architetture di controllo per Tokamak</a:t>
            </a:r>
            <a:endParaRPr lang="it-IT" altLang="it-IT" sz="1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01" name="CasellaDiTesto 3">
            <a:extLst>
              <a:ext uri="{FF2B5EF4-FFF2-40B4-BE49-F238E27FC236}">
                <a16:creationId xmlns:a16="http://schemas.microsoft.com/office/drawing/2014/main" id="{8C2BF79A-AC6B-4D4C-8D4C-94776425D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" y="3617960"/>
            <a:ext cx="2501900" cy="19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Relatore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Prof. Daniele Carnevale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it-IT" altLang="it-IT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Correlatore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Marco Passeri</a:t>
            </a:r>
          </a:p>
        </p:txBody>
      </p:sp>
      <p:sp>
        <p:nvSpPr>
          <p:cNvPr id="4102" name="CasellaDiTesto 1">
            <a:extLst>
              <a:ext uri="{FF2B5EF4-FFF2-40B4-BE49-F238E27FC236}">
                <a16:creationId xmlns:a16="http://schemas.microsoft.com/office/drawing/2014/main" id="{ECD3B9FD-57A1-41EF-B407-736C9D2B4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221" y="3624432"/>
            <a:ext cx="197844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Candidato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Emanuele Alfano</a:t>
            </a:r>
          </a:p>
        </p:txBody>
      </p:sp>
      <p:sp>
        <p:nvSpPr>
          <p:cNvPr id="4103" name="CasellaDiTesto 2">
            <a:extLst>
              <a:ext uri="{FF2B5EF4-FFF2-40B4-BE49-F238E27FC236}">
                <a16:creationId xmlns:a16="http://schemas.microsoft.com/office/drawing/2014/main" id="{1B094485-D881-4845-9985-C7CD3E575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75" y="6342063"/>
            <a:ext cx="2232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A.A 2020/2021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A6B33D-8FFC-47C9-A2F0-074820A94FDC}"/>
              </a:ext>
            </a:extLst>
          </p:cNvPr>
          <p:cNvSpPr txBox="1"/>
          <p:nvPr/>
        </p:nvSpPr>
        <p:spPr>
          <a:xfrm>
            <a:off x="0" y="2865506"/>
            <a:ext cx="9144000" cy="76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88FAAE-A421-49B5-B2CF-A0204D5725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8" y="1896660"/>
            <a:ext cx="4481195" cy="10363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4437"/>
            <a:ext cx="4724666" cy="1204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3600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Trasformatore</a:t>
            </a:r>
            <a:r>
              <a:rPr lang="en-US" altLang="it-IT" sz="36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un </a:t>
            </a:r>
            <a:r>
              <a:rPr lang="en-US" altLang="it-IT" sz="3600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Modello</a:t>
            </a:r>
            <a:r>
              <a:rPr lang="en-US" altLang="it-IT" sz="36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di Tokamak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27D9D-F93D-4341-9917-8A8FBB30B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r="43453"/>
          <a:stretch/>
        </p:blipFill>
        <p:spPr bwMode="auto">
          <a:xfrm>
            <a:off x="3580599" y="10"/>
            <a:ext cx="5563402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4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06526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equivalente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Matematicamente è possibile modellare la dinamica della corrente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</a:t>
            </a:r>
            <a:r>
              <a:rPr lang="it-IT" altLang="it-IT" sz="1600" dirty="0">
                <a:latin typeface="Palatino Linotype" panose="02040502050505030304" pitchFamily="18" charset="0"/>
              </a:rPr>
              <a:t> -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con la stessa dinamica un </a:t>
            </a:r>
            <a:r>
              <a:rPr lang="it-IT" altLang="it-IT" sz="1600" i="1" u="sng" dirty="0">
                <a:latin typeface="Palatino Linotype" panose="02040502050505030304" pitchFamily="18" charset="0"/>
              </a:rPr>
              <a:t>Trasformatore Ideale Monofase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5B7510-4EC2-405C-A8B5-67870B7A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696" y="1749100"/>
            <a:ext cx="8737129" cy="434321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ACAB85D9-C8CE-414E-BB45-5D3C8C1BF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9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984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equivalente, Semplificazione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Negli impianti reali il primario è attuato da un generatore di corrente in retroazione, il ché permette di ignorare l’effetto di mutua induttanza tra il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Bobina,</a:t>
            </a:r>
            <a:endParaRPr lang="it-IT" altLang="it-IT" sz="1600" b="1" i="1" u="sng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362D14D1-10B7-45AD-B907-D0650CDB2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6EF2EFD-6CB6-4678-A09D-B6ABB5176B8A}"/>
              </a:ext>
            </a:extLst>
          </p:cNvPr>
          <p:cNvSpPr txBox="1"/>
          <p:nvPr/>
        </p:nvSpPr>
        <p:spPr>
          <a:xfrm>
            <a:off x="20217" y="5488147"/>
            <a:ext cx="907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sz="1800" dirty="0">
                <a:latin typeface="Palatino Linotype" panose="02040502050505030304" pitchFamily="18" charset="0"/>
              </a:rPr>
              <a:t>Quindi consideriamo solo l’effetto </a:t>
            </a:r>
            <a:r>
              <a:rPr lang="it-IT" altLang="it-IT" sz="1800" b="1" dirty="0">
                <a:latin typeface="Palatino Linotype" panose="02040502050505030304" pitchFamily="18" charset="0"/>
              </a:rPr>
              <a:t>Bobina </a:t>
            </a:r>
            <a:r>
              <a:rPr lang="it-IT" altLang="it-IT" sz="1800" b="1" dirty="0">
                <a:latin typeface="Palatino Linotype" panose="02040502050505030304" pitchFamily="18" charset="0"/>
                <a:sym typeface="Wingdings" panose="05000000000000000000" pitchFamily="2" charset="2"/>
              </a:rPr>
              <a:t> Plasma</a:t>
            </a:r>
            <a:r>
              <a:rPr lang="it-IT" altLang="it-IT" sz="1800" dirty="0">
                <a:latin typeface="Palatino Linotype" panose="02040502050505030304" pitchFamily="18" charset="0"/>
                <a:sym typeface="Wingdings" panose="05000000000000000000" pitchFamily="2" charset="2"/>
              </a:rPr>
              <a:t>, modellando il generatore come un sistema lineare del 1 ordine pilotato in corrente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A21A2D1-D093-4763-9DCE-927415D9D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55" y="1506998"/>
            <a:ext cx="9054889" cy="390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4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65BE131-AB05-4A4B-AA87-7D0312BC1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55" y="1506998"/>
            <a:ext cx="9054889" cy="3903469"/>
          </a:xfrm>
          <a:prstGeom prst="rect">
            <a:avLst/>
          </a:prstGeom>
        </p:spPr>
      </p:pic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799438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Dal circuito alla dinamica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Usando la </a:t>
            </a:r>
            <a:r>
              <a:rPr lang="it-IT" altLang="it-IT" sz="1600" i="1" dirty="0">
                <a:latin typeface="Palatino Linotype" panose="02040502050505030304" pitchFamily="18" charset="0"/>
              </a:rPr>
              <a:t>Prima e Seconda legge di Kirchhoff (legge nodi e maglie)  </a:t>
            </a:r>
            <a:r>
              <a:rPr lang="it-IT" altLang="it-IT" sz="1600" dirty="0">
                <a:latin typeface="Palatino Linotype" panose="02040502050505030304" pitchFamily="18" charset="0"/>
              </a:rPr>
              <a:t>siamo in grado di ottenere per entrambi i rami del circuito la loro dinamica istantanea:</a:t>
            </a:r>
            <a:endParaRPr lang="it-IT" altLang="it-IT" sz="1400" b="1" i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/>
              <p:nvPr/>
            </p:nvSpPr>
            <p:spPr>
              <a:xfrm>
                <a:off x="5751916" y="5609253"/>
                <a:ext cx="2489207" cy="417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16" y="5609253"/>
                <a:ext cx="2489207" cy="417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/>
              <p:nvPr/>
            </p:nvSpPr>
            <p:spPr>
              <a:xfrm>
                <a:off x="736056" y="5403300"/>
                <a:ext cx="385522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56" y="5403300"/>
                <a:ext cx="3855223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/>
              <p:nvPr/>
            </p:nvSpPr>
            <p:spPr>
              <a:xfrm>
                <a:off x="4636773" y="2346792"/>
                <a:ext cx="2086207" cy="417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 sz="2400" b="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73" y="2346792"/>
                <a:ext cx="2086207" cy="417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3">
            <a:extLst>
              <a:ext uri="{FF2B5EF4-FFF2-40B4-BE49-F238E27FC236}">
                <a16:creationId xmlns:a16="http://schemas.microsoft.com/office/drawing/2014/main" id="{7AC6698F-3459-4C4D-B45C-D60A538C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92955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Plasma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32347" y="1010465"/>
            <a:ext cx="297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Il modello costitutivo che descrive il secondario è: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/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/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 ⇒ 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    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/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5D6855C-47C5-4FD4-B5BE-0CEC952E8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9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15397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Primario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4294" y="29828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56142" y="673939"/>
            <a:ext cx="4304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Come detto anche prima, il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primario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è attuato da un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controllo di corrente 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in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feedback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, il modello riportato è quindi il suo modello equivalente a un sistema lineare del primo ordine, infatti: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9A6883E-541A-45F3-9D6A-41378BBC14C5}"/>
                  </a:ext>
                </a:extLst>
              </p:cNvPr>
              <p:cNvSpPr txBox="1"/>
              <p:nvPr/>
            </p:nvSpPr>
            <p:spPr>
              <a:xfrm>
                <a:off x="2233064" y="4210673"/>
                <a:ext cx="4454847" cy="1570334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9A6883E-541A-45F3-9D6A-41378BBC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64" y="4210673"/>
                <a:ext cx="4454847" cy="1570334"/>
              </a:xfrm>
              <a:prstGeom prst="roundRect">
                <a:avLst>
                  <a:gd name="adj" fmla="val 2170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>
            <a:extLst>
              <a:ext uri="{FF2B5EF4-FFF2-40B4-BE49-F238E27FC236}">
                <a16:creationId xmlns:a16="http://schemas.microsoft.com/office/drawing/2014/main" id="{50461123-1048-4B7D-93EF-8F3D0DDB3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7376B5B-917E-4AA2-97A0-29C5B0396B9F}"/>
                  </a:ext>
                </a:extLst>
              </p:cNvPr>
              <p:cNvSpPr txBox="1"/>
              <p:nvPr/>
            </p:nvSpPr>
            <p:spPr>
              <a:xfrm>
                <a:off x="4572000" y="630810"/>
                <a:ext cx="4369979" cy="17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7376B5B-917E-4AA2-97A0-29C5B0396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30810"/>
                <a:ext cx="4369979" cy="1795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5AB9A18-97A1-4494-9EDD-F4D18AA9344B}"/>
                  </a:ext>
                </a:extLst>
              </p:cNvPr>
              <p:cNvSpPr txBox="1"/>
              <p:nvPr/>
            </p:nvSpPr>
            <p:spPr>
              <a:xfrm>
                <a:off x="117113" y="2512881"/>
                <a:ext cx="5657649" cy="688557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5AB9A18-97A1-4494-9EDD-F4D18AA9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2512881"/>
                <a:ext cx="5657649" cy="68855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0904F6F-8431-429F-B829-38428FA59BB9}"/>
                  </a:ext>
                </a:extLst>
              </p:cNvPr>
              <p:cNvSpPr txBox="1"/>
              <p:nvPr/>
            </p:nvSpPr>
            <p:spPr>
              <a:xfrm>
                <a:off x="2809709" y="3318422"/>
                <a:ext cx="5878025" cy="625917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0904F6F-8431-429F-B829-38428FA59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709" y="3318422"/>
                <a:ext cx="5878025" cy="62591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7526AF7-0CB3-41FC-9807-2B1CC3FA0E74}"/>
                  </a:ext>
                </a:extLst>
              </p:cNvPr>
              <p:cNvSpPr txBox="1"/>
              <p:nvPr/>
            </p:nvSpPr>
            <p:spPr>
              <a:xfrm>
                <a:off x="117113" y="5927905"/>
                <a:ext cx="85706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>
                    <a:latin typeface="Palatino Linotype" panose="02040502050505030304" pitchFamily="18" charset="0"/>
                  </a:rPr>
                  <a:t>Nota: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1200" dirty="0">
                    <a:latin typeface="Palatino Linotype" panose="02040502050505030304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1200" dirty="0">
                    <a:latin typeface="Palatino Linotype" panose="02040502050505030304" pitchFamily="18" charset="0"/>
                  </a:rPr>
                  <a:t> sono dei parametri equivalenti per esprimere la dinamica equivalente del controllore in feedback di corrente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7526AF7-0CB3-41FC-9807-2B1CC3FA0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5927905"/>
                <a:ext cx="8570621" cy="276999"/>
              </a:xfrm>
              <a:prstGeom prst="rect">
                <a:avLst/>
              </a:prstGeom>
              <a:blipFill>
                <a:blip r:embed="rId6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05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78313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di Misura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799" y="4443590"/>
                <a:ext cx="8696401" cy="1743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Tra i tanti modi in cui possiamo misurare la </a:t>
                </a:r>
                <a:r>
                  <a:rPr lang="it-IT" altLang="it-IT" sz="1800" i="1" dirty="0">
                    <a:latin typeface="Palatino Linotype" panose="02040502050505030304" pitchFamily="18" charset="0"/>
                  </a:rPr>
                  <a:t>corrente di plasma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, per questo progetto si è scelto di misurarla attraverso il suo campo elettrico. Dall’equazione della dinamica abbiamo infatti che, in caso la corrente di Plasma è costante, allora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  <m:r>
                      <a:rPr lang="it-IT" alt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altLang="it-IT" sz="1800" dirty="0">
                    <a:latin typeface="Palatino Linotype" panose="02040502050505030304" pitchFamily="18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Usiamo quindi la Tensione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altLang="it-IT" sz="1800" i="1" dirty="0">
                    <a:latin typeface="Palatino Linotype" panose="02040502050505030304" pitchFamily="18" charset="0"/>
                  </a:rPr>
                  <a:t> 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che rappresenta la tensione del plasma</a:t>
                </a:r>
                <a:endParaRPr lang="it-IT" altLang="it-IT" sz="1800" i="1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799" y="4443590"/>
                <a:ext cx="8696401" cy="1743234"/>
              </a:xfrm>
              <a:prstGeom prst="rect">
                <a:avLst/>
              </a:prstGeom>
              <a:blipFill>
                <a:blip r:embed="rId2"/>
                <a:stretch>
                  <a:fillRect l="-631" r="-561" b="-45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3C1F255E-91C2-4861-8511-488FC2506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62984"/>
            <a:ext cx="9144000" cy="380601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282444CC-F128-411E-8762-AE7197E5F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04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73426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Complessiva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04305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Unendo insieme i 3 tasselli otteniamo la funzione di trasferimento complessiva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F62ECD-212D-4D8F-82B8-FED4A96F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4581"/>
            <a:ext cx="9144000" cy="1746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/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3">
            <a:extLst>
              <a:ext uri="{FF2B5EF4-FFF2-40B4-BE49-F238E27FC236}">
                <a16:creationId xmlns:a16="http://schemas.microsoft.com/office/drawing/2014/main" id="{D706D421-16A7-4BBC-AB2B-C76DFF5AC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5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8696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04305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it-IT" sz="1800" dirty="0">
                <a:latin typeface="Palatino Linotype" panose="02040502050505030304" pitchFamily="18" charset="0"/>
              </a:rPr>
              <a:t>Per la </a:t>
            </a:r>
            <a:r>
              <a:rPr lang="it-IT" altLang="it-IT" sz="1800" dirty="0">
                <a:latin typeface="Palatino Linotype" panose="02040502050505030304" pitchFamily="18" charset="0"/>
              </a:rPr>
              <a:t>misura</a:t>
            </a:r>
            <a:r>
              <a:rPr lang="en-US" altLang="it-IT" sz="1800" dirty="0">
                <a:latin typeface="Palatino Linotype" panose="02040502050505030304" pitchFamily="18" charset="0"/>
              </a:rPr>
              <a:t> di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corrente</a:t>
            </a:r>
            <a:r>
              <a:rPr lang="en-US" altLang="it-IT" sz="1800" dirty="0">
                <a:latin typeface="Palatino Linotype" panose="02040502050505030304" pitchFamily="18" charset="0"/>
              </a:rPr>
              <a:t>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usiamo</a:t>
            </a:r>
            <a:r>
              <a:rPr lang="en-US" altLang="it-IT" sz="1800" dirty="0">
                <a:latin typeface="Palatino Linotype" panose="02040502050505030304" pitchFamily="18" charset="0"/>
              </a:rPr>
              <a:t> un Allegro, High-Precision Linear Current Sensor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8B879-FF61-4432-9C85-AF2CAE413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1" y="1926610"/>
            <a:ext cx="8907118" cy="354379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B4CCE4A5-603A-4F75-BEA9-14C18BD0B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7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219699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Schema interno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D19BDA-E92D-4CC9-908A-E3ADA408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" y="840594"/>
            <a:ext cx="7459579" cy="5318474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03248BA6-EE8F-4E1A-835D-9F726AB45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4176A081-749B-4704-8534-774E43925F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7BABE2-E340-4571-81F4-D2B435AA7576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14/10/2021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F6044DC8-16D1-4D05-854D-34534EDE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 dirty="0">
                <a:solidFill>
                  <a:schemeClr val="bg1"/>
                </a:solidFill>
              </a:rPr>
              <a:t>Titolo Presentazione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592A4D55-5770-45C6-8543-BA9E166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 dirty="0">
                <a:solidFill>
                  <a:schemeClr val="bg1"/>
                </a:solidFill>
              </a:rPr>
              <a:t>Pagina </a:t>
            </a:r>
            <a:fld id="{02BCDFA7-8179-4428-8DF5-8B30E94DCC98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9" name="Rectangle 8">
            <a:extLst>
              <a:ext uri="{FF2B5EF4-FFF2-40B4-BE49-F238E27FC236}">
                <a16:creationId xmlns:a16="http://schemas.microsoft.com/office/drawing/2014/main" id="{791C6BB1-A87E-4CC4-A357-10B0DD372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2F60C189-D39D-4660-B473-F7154E597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153" name="CasellaDiTesto 3">
            <a:extLst>
              <a:ext uri="{FF2B5EF4-FFF2-40B4-BE49-F238E27FC236}">
                <a16:creationId xmlns:a16="http://schemas.microsoft.com/office/drawing/2014/main" id="{B34B3178-6BB4-4ACF-AEE5-5AB849B4E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7" y="858838"/>
            <a:ext cx="8101058" cy="390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Tokamak e fusione nucleare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Componenti del prototipo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Modellazione e stima dei parametri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Creazione del controllo e implementazione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Libreria di comunicazione (EMP)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Sviluppi Futuri</a:t>
            </a:r>
          </a:p>
        </p:txBody>
      </p:sp>
      <p:sp>
        <p:nvSpPr>
          <p:cNvPr id="18" name="Rettangolo 1">
            <a:extLst>
              <a:ext uri="{FF2B5EF4-FFF2-40B4-BE49-F238E27FC236}">
                <a16:creationId xmlns:a16="http://schemas.microsoft.com/office/drawing/2014/main" id="{738DAFDF-338B-4B68-BD05-DA08E200A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2691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Struttura della presentazione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14463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Caratteristiche Chiave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37706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1800" b="0" i="0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100</m:t>
                              </m:r>
                              <m:r>
                                <a:rPr lang="it-IT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oMath>
                          </a14:m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Resistenza Interna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37706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00" t="-208197" r="-800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706557" r="-1008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2DC9-17B5-48AD-B4E3-B6972D663AEC}"/>
              </a:ext>
            </a:extLst>
          </p:cNvPr>
          <p:cNvSpPr txBox="1"/>
          <p:nvPr/>
        </p:nvSpPr>
        <p:spPr>
          <a:xfrm>
            <a:off x="2396598" y="4460582"/>
            <a:ext cx="435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Sensore di misura di corrente a Effetto Hall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5FF12FD-2364-468A-B1D4-F7DC0C02C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31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808274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Non Linearità nella misura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A4BF15-F51C-4621-B029-0F4EBCFA6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1343025"/>
            <a:ext cx="6981825" cy="417195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452BA71A-0C63-4073-94F3-442A0B6FC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00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82829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 descr="Immagine che contiene testo, tabellonesegnapunti&#10;&#10;Descrizione generata automaticamente">
            <a:extLst>
              <a:ext uri="{FF2B5EF4-FFF2-40B4-BE49-F238E27FC236}">
                <a16:creationId xmlns:a16="http://schemas.microsoft.com/office/drawing/2014/main" id="{7B0C6D4D-D714-4DDE-806C-2FC67B505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97"/>
            <a:ext cx="9144000" cy="454340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F53D22F2-E7FE-40A7-9143-D9B3E3D3E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6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17829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Schema interno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E65549-BFB1-43F3-9A24-16A09CE89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91" y="920621"/>
            <a:ext cx="7131417" cy="5016758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C15B59DF-9637-49EB-84CB-8036766FB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6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F15E62-3AFA-4597-9ECF-D9529FE54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962174"/>
            <a:ext cx="6939610" cy="5362426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2DDF1C82-5C3D-459F-9CF3-50DD79FA1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1D5494-FF13-4E7C-B826-5BF3A5F0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" y="960600"/>
            <a:ext cx="6941647" cy="536400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7B58FAF4-4778-480C-83F1-A568727A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Riassumendo, il driver soffre di Dead-zone sia </a:t>
            </a:r>
            <a:r>
              <a:rPr lang="it-IT" altLang="it-IT" sz="1800" b="1" dirty="0">
                <a:latin typeface="Palatino Linotype" panose="02040502050505030304" pitchFamily="18" charset="0"/>
              </a:rPr>
              <a:t>Superiore</a:t>
            </a:r>
            <a:r>
              <a:rPr lang="it-IT" altLang="it-IT" sz="1800" dirty="0">
                <a:latin typeface="Palatino Linotype" panose="02040502050505030304" pitchFamily="18" charset="0"/>
              </a:rPr>
              <a:t> che </a:t>
            </a:r>
            <a:r>
              <a:rPr lang="it-IT" altLang="it-IT" sz="1800" b="1" dirty="0">
                <a:latin typeface="Palatino Linotype" panose="02040502050505030304" pitchFamily="18" charset="0"/>
              </a:rPr>
              <a:t>Inferiore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A428FC18-8DA6-4F0D-A3D3-F6264DBC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22022"/>
              </p:ext>
            </p:extLst>
          </p:nvPr>
        </p:nvGraphicFramePr>
        <p:xfrm>
          <a:off x="1371600" y="2108263"/>
          <a:ext cx="60960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08646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39596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Dead-zone Inferiore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Dead-zone Superiore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120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220 PWM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086"/>
                  </a:ext>
                </a:extLst>
              </a:tr>
            </a:tbl>
          </a:graphicData>
        </a:graphic>
      </p:graphicFrame>
      <p:sp>
        <p:nvSpPr>
          <p:cNvPr id="7" name="CasellaDiTesto 7">
            <a:extLst>
              <a:ext uri="{FF2B5EF4-FFF2-40B4-BE49-F238E27FC236}">
                <a16:creationId xmlns:a16="http://schemas.microsoft.com/office/drawing/2014/main" id="{15A2174C-FB09-4BC5-B937-37B081AFA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9" y="3772388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Essa viene quindi eliminata nel Software di controllo, che lavorerà quindi solo con PWM nel range [120, 220]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B8AFD6BC-EC27-41DB-9B61-192C3221F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79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97BF91-39F8-448B-827E-86A26734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8086" r="25753" b="8549"/>
          <a:stretch/>
        </p:blipFill>
        <p:spPr>
          <a:xfrm>
            <a:off x="2899094" y="436895"/>
            <a:ext cx="6244906" cy="62890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4" y="1122363"/>
            <a:ext cx="327371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42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altLang="it-IT" sz="42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Modello</a:t>
            </a:r>
            <a:endParaRPr lang="en-US" altLang="it-IT" sz="42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" y="978619"/>
            <a:ext cx="255803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20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20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it-IT" sz="20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Automatica</a:t>
            </a:r>
            <a:endParaRPr lang="en-US" altLang="it-IT" sz="20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2" y="2359152"/>
            <a:ext cx="3132970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Mediante la libreria: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«System </a:t>
            </a:r>
            <a:r>
              <a:rPr lang="it-IT" altLang="it-IT" sz="1400" dirty="0" err="1">
                <a:latin typeface="Palatino Linotype" panose="02040502050505030304" pitchFamily="18" charset="0"/>
              </a:rPr>
              <a:t>Identification</a:t>
            </a:r>
            <a:r>
              <a:rPr lang="it-IT" altLang="it-IT" sz="1400" dirty="0">
                <a:latin typeface="Palatino Linotype" panose="02040502050505030304" pitchFamily="18" charset="0"/>
              </a:rPr>
              <a:t> Toolbox»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Integrata all’interno di Matlab sono stati stimati I parametri delle funzioni di trasferimento usando in ingresso un onda Trapezoidale.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400" dirty="0">
              <a:latin typeface="Palatino Linotype" panose="02040502050505030304" pitchFamily="18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Gli esiti: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Corrente del primario, accettabile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Tensione secondario, </a:t>
            </a:r>
            <a:r>
              <a:rPr lang="it-IT" altLang="it-IT" sz="1400" b="1" u="sng" dirty="0">
                <a:latin typeface="Palatino Linotype" panose="02040502050505030304" pitchFamily="18" charset="0"/>
              </a:rPr>
              <a:t>fallito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r="8057" b="2"/>
          <a:stretch/>
        </p:blipFill>
        <p:spPr>
          <a:xfrm>
            <a:off x="3331299" y="634382"/>
            <a:ext cx="5812701" cy="5495162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75FA8F84-6FB4-4490-9F93-CBB5D6E17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8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" y="978619"/>
            <a:ext cx="255803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it-IT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Manuale</a:t>
            </a:r>
            <a:endParaRPr lang="en-US" altLang="it-IT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86" y="2359152"/>
            <a:ext cx="3068237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Partendo dalle stime automatiche viste precedentemente, mediante un lavoro di tuning dei parametri si è calcolato un modello più aderente alla realtà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400" b="1" u="sng" dirty="0">
              <a:solidFill>
                <a:schemeClr val="tx1"/>
              </a:solidFill>
              <a:latin typeface="Palatino Linotype" panose="02040502050505030304" pitchFamily="18" charset="0"/>
              <a:ea typeface="+mn-ea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Gli esiti: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Corrente del primario, </a:t>
            </a:r>
            <a:r>
              <a:rPr lang="it-IT" altLang="it-IT" sz="1400" b="1" dirty="0">
                <a:latin typeface="Palatino Linotype" panose="02040502050505030304" pitchFamily="18" charset="0"/>
              </a:rPr>
              <a:t>Eccellente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Tensione secondario, </a:t>
            </a:r>
            <a:r>
              <a:rPr lang="it-IT" altLang="it-IT" sz="1400" b="1" dirty="0">
                <a:latin typeface="Palatino Linotype" panose="02040502050505030304" pitchFamily="18" charset="0"/>
              </a:rPr>
              <a:t>Ottimo</a:t>
            </a:r>
            <a:endParaRPr lang="it-IT" altLang="it-IT" sz="1400" b="1" u="sng" dirty="0">
              <a:latin typeface="Palatino Linotype" panose="02040502050505030304" pitchFamily="18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en-US" altLang="it-IT" sz="1400" b="1" u="sng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8425" b="5464"/>
          <a:stretch/>
        </p:blipFill>
        <p:spPr>
          <a:xfrm>
            <a:off x="3319029" y="633619"/>
            <a:ext cx="5872976" cy="5194918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10306E7B-14D8-4CA1-BDB9-5370A5EC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03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28940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Collaborazioni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1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si colloca nell’ambito delle tecniche di controllo per impianti Tokamak, realizzata in collaborazione con il centro ricerche ENEA (Ente Nazionale per l’Energia e l’Ambiente) di Frascati e coordinato dal gruppo CODAS (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COntrol</a:t>
            </a:r>
            <a:r>
              <a:rPr lang="it-IT" altLang="it-IT" sz="1800" dirty="0">
                <a:latin typeface="Palatino Linotype" panose="02040502050505030304" pitchFamily="18" charset="0"/>
              </a:rPr>
              <a:t> and Data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Acquisition</a:t>
            </a:r>
            <a:r>
              <a:rPr lang="it-IT" altLang="it-IT" sz="1800" dirty="0">
                <a:latin typeface="Palatino Linotype" panose="02040502050505030304" pitchFamily="18" charset="0"/>
              </a:rPr>
              <a:t> System).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L’obiettivo è ricreare in laboratorio le dinamiche elettriche di un impianto Tokamak.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Intranet ENEA">
            <a:extLst>
              <a:ext uri="{FF2B5EF4-FFF2-40B4-BE49-F238E27FC236}">
                <a16:creationId xmlns:a16="http://schemas.microsoft.com/office/drawing/2014/main" id="{2E1E0905-16BF-42D4-BBC0-8E29367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3" y="3942413"/>
            <a:ext cx="4083823" cy="18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4CFDB87-E484-49DD-88E1-4A4C009C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77" y="3429000"/>
            <a:ext cx="3282846" cy="2462135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994018CC-9851-4771-9008-5CCBA685F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8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02413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Funzioni di trasferimento Stimate 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/>
              <p:nvPr/>
            </p:nvSpPr>
            <p:spPr>
              <a:xfrm>
                <a:off x="4572000" y="1272453"/>
                <a:ext cx="4476775" cy="1213387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8,5 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3,6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72453"/>
                <a:ext cx="4476775" cy="1213387"/>
              </a:xfrm>
              <a:prstGeom prst="roundRect">
                <a:avLst>
                  <a:gd name="adj" fmla="val 2170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/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8,4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0,022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/>
              <p:nvPr/>
            </p:nvSpPr>
            <p:spPr>
              <a:xfrm>
                <a:off x="288573" y="2580527"/>
                <a:ext cx="8598949" cy="1351055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9,1 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+2,8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+1,3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2580527"/>
                <a:ext cx="8598949" cy="1351055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/>
              <p:nvPr/>
            </p:nvSpPr>
            <p:spPr>
              <a:xfrm>
                <a:off x="5894563" y="4144941"/>
                <a:ext cx="3003259" cy="185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800" i="1">
                        <a:latin typeface="Cambria Math" panose="02040503050406030204" pitchFamily="18" charset="0"/>
                      </a:rPr>
                      <m:t>=9,1</m:t>
                    </m:r>
                    <m:r>
                      <a:rPr lang="it-I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≈−2752,77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≈−47,2251</m:t>
                    </m:r>
                  </m:oMath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563" y="4144941"/>
                <a:ext cx="3003259" cy="1857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8EFC71-EF1C-4AA4-B1E1-711F40B6EAD4}"/>
              </a:ext>
            </a:extLst>
          </p:cNvPr>
          <p:cNvSpPr txBox="1"/>
          <p:nvPr/>
        </p:nvSpPr>
        <p:spPr>
          <a:xfrm>
            <a:off x="438138" y="4860223"/>
            <a:ext cx="652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 cui parametri possono essere riassunti come: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861FCD98-7027-4B29-969D-A0799A84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1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39DC8E-90E4-4B3F-BE9C-9127FCC8F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97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2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DEE436-4EC5-45C0-A27D-B8C8F6DE3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6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2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56" y="1370067"/>
            <a:ext cx="5134772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D2FA01-362C-4045-BD8D-EA21C6704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89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60" y="457201"/>
            <a:ext cx="818223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Sviluppo</a:t>
            </a:r>
            <a:r>
              <a:rPr lang="en-US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it-IT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Controllo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2343912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  <a:gd name="connsiteX0" fmla="*/ 0 w 3429000"/>
              <a:gd name="connsiteY0" fmla="*/ 0 h 18288"/>
              <a:gd name="connsiteX1" fmla="*/ 617220 w 3429000"/>
              <a:gd name="connsiteY1" fmla="*/ 0 h 18288"/>
              <a:gd name="connsiteX2" fmla="*/ 1200150 w 3429000"/>
              <a:gd name="connsiteY2" fmla="*/ 0 h 18288"/>
              <a:gd name="connsiteX3" fmla="*/ 1817370 w 3429000"/>
              <a:gd name="connsiteY3" fmla="*/ 0 h 18288"/>
              <a:gd name="connsiteX4" fmla="*/ 250317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743200 w 3429000"/>
              <a:gd name="connsiteY7" fmla="*/ 18288 h 18288"/>
              <a:gd name="connsiteX8" fmla="*/ 1988820 w 3429000"/>
              <a:gd name="connsiteY8" fmla="*/ 18288 h 18288"/>
              <a:gd name="connsiteX9" fmla="*/ 1405890 w 3429000"/>
              <a:gd name="connsiteY9" fmla="*/ 18288 h 18288"/>
              <a:gd name="connsiteX10" fmla="*/ 65151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66" y="4844"/>
                  <a:pt x="3428590" y="11009"/>
                  <a:pt x="3429000" y="18288"/>
                </a:cubicBezTo>
                <a:cubicBezTo>
                  <a:pt x="3212354" y="28872"/>
                  <a:pt x="3083619" y="-836"/>
                  <a:pt x="2811780" y="18288"/>
                </a:cubicBezTo>
                <a:cubicBezTo>
                  <a:pt x="2533576" y="25058"/>
                  <a:pt x="2477440" y="20531"/>
                  <a:pt x="2228850" y="18288"/>
                </a:cubicBezTo>
                <a:cubicBezTo>
                  <a:pt x="2003657" y="-1843"/>
                  <a:pt x="1810789" y="18294"/>
                  <a:pt x="1543050" y="18288"/>
                </a:cubicBezTo>
                <a:cubicBezTo>
                  <a:pt x="1286635" y="-21162"/>
                  <a:pt x="1189418" y="22290"/>
                  <a:pt x="925830" y="18288"/>
                </a:cubicBezTo>
                <a:cubicBezTo>
                  <a:pt x="678389" y="-2387"/>
                  <a:pt x="367033" y="43234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475" y="5049"/>
                  <a:pt x="3429193" y="12044"/>
                  <a:pt x="3429000" y="18288"/>
                </a:cubicBezTo>
                <a:cubicBezTo>
                  <a:pt x="3101445" y="-3440"/>
                  <a:pt x="2879434" y="34023"/>
                  <a:pt x="2743200" y="18288"/>
                </a:cubicBezTo>
                <a:cubicBezTo>
                  <a:pt x="2609544" y="13915"/>
                  <a:pt x="2334178" y="48649"/>
                  <a:pt x="1988820" y="18288"/>
                </a:cubicBezTo>
                <a:cubicBezTo>
                  <a:pt x="1620184" y="18423"/>
                  <a:pt x="1586822" y="-1871"/>
                  <a:pt x="1405890" y="18288"/>
                </a:cubicBezTo>
                <a:cubicBezTo>
                  <a:pt x="1266239" y="28547"/>
                  <a:pt x="867500" y="15208"/>
                  <a:pt x="651510" y="18288"/>
                </a:cubicBezTo>
                <a:cubicBezTo>
                  <a:pt x="445459" y="40105"/>
                  <a:pt x="119818" y="-2374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429000" h="18288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314" y="4158"/>
                  <a:pt x="3428021" y="12539"/>
                  <a:pt x="3429000" y="18288"/>
                </a:cubicBezTo>
                <a:cubicBezTo>
                  <a:pt x="3250522" y="56023"/>
                  <a:pt x="3056248" y="-1557"/>
                  <a:pt x="2811780" y="18288"/>
                </a:cubicBezTo>
                <a:cubicBezTo>
                  <a:pt x="2534418" y="26558"/>
                  <a:pt x="2483107" y="19890"/>
                  <a:pt x="2228850" y="18288"/>
                </a:cubicBezTo>
                <a:cubicBezTo>
                  <a:pt x="1996093" y="-20362"/>
                  <a:pt x="1790611" y="35096"/>
                  <a:pt x="1543050" y="18288"/>
                </a:cubicBezTo>
                <a:cubicBezTo>
                  <a:pt x="1276188" y="-29727"/>
                  <a:pt x="1196665" y="1050"/>
                  <a:pt x="925830" y="18288"/>
                </a:cubicBezTo>
                <a:cubicBezTo>
                  <a:pt x="718623" y="61416"/>
                  <a:pt x="374628" y="2503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8288"/>
                      <a:gd name="connsiteX1" fmla="*/ 685800 w 3429000"/>
                      <a:gd name="connsiteY1" fmla="*/ 0 h 18288"/>
                      <a:gd name="connsiteX2" fmla="*/ 1371600 w 3429000"/>
                      <a:gd name="connsiteY2" fmla="*/ 0 h 18288"/>
                      <a:gd name="connsiteX3" fmla="*/ 2057400 w 3429000"/>
                      <a:gd name="connsiteY3" fmla="*/ 0 h 18288"/>
                      <a:gd name="connsiteX4" fmla="*/ 2674620 w 3429000"/>
                      <a:gd name="connsiteY4" fmla="*/ 0 h 18288"/>
                      <a:gd name="connsiteX5" fmla="*/ 3429000 w 3429000"/>
                      <a:gd name="connsiteY5" fmla="*/ 0 h 18288"/>
                      <a:gd name="connsiteX6" fmla="*/ 3429000 w 3429000"/>
                      <a:gd name="connsiteY6" fmla="*/ 18288 h 18288"/>
                      <a:gd name="connsiteX7" fmla="*/ 2811780 w 3429000"/>
                      <a:gd name="connsiteY7" fmla="*/ 18288 h 18288"/>
                      <a:gd name="connsiteX8" fmla="*/ 2228850 w 3429000"/>
                      <a:gd name="connsiteY8" fmla="*/ 18288 h 18288"/>
                      <a:gd name="connsiteX9" fmla="*/ 1543050 w 3429000"/>
                      <a:gd name="connsiteY9" fmla="*/ 18288 h 18288"/>
                      <a:gd name="connsiteX10" fmla="*/ 925830 w 3429000"/>
                      <a:gd name="connsiteY10" fmla="*/ 18288 h 18288"/>
                      <a:gd name="connsiteX11" fmla="*/ 0 w 3429000"/>
                      <a:gd name="connsiteY11" fmla="*/ 18288 h 18288"/>
                      <a:gd name="connsiteX12" fmla="*/ 0 w 3429000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8288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442" y="4516"/>
                          <a:pt x="3428173" y="12266"/>
                          <a:pt x="3429000" y="18288"/>
                        </a:cubicBezTo>
                        <a:cubicBezTo>
                          <a:pt x="3221081" y="48608"/>
                          <a:pt x="3088001" y="8066"/>
                          <a:pt x="2811780" y="18288"/>
                        </a:cubicBezTo>
                        <a:cubicBezTo>
                          <a:pt x="2535559" y="28510"/>
                          <a:pt x="2481355" y="24898"/>
                          <a:pt x="2228850" y="18288"/>
                        </a:cubicBezTo>
                        <a:cubicBezTo>
                          <a:pt x="1976345" y="11679"/>
                          <a:pt x="1807520" y="48356"/>
                          <a:pt x="1543050" y="18288"/>
                        </a:cubicBezTo>
                        <a:cubicBezTo>
                          <a:pt x="1278580" y="-11780"/>
                          <a:pt x="1181944" y="5123"/>
                          <a:pt x="925830" y="18288"/>
                        </a:cubicBezTo>
                        <a:cubicBezTo>
                          <a:pt x="669716" y="31453"/>
                          <a:pt x="410304" y="34815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429000" h="18288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9577" y="4624"/>
                          <a:pt x="3429819" y="11191"/>
                          <a:pt x="3429000" y="18288"/>
                        </a:cubicBezTo>
                        <a:cubicBezTo>
                          <a:pt x="3103464" y="593"/>
                          <a:pt x="2887909" y="22940"/>
                          <a:pt x="2743200" y="18288"/>
                        </a:cubicBezTo>
                        <a:cubicBezTo>
                          <a:pt x="2598491" y="13636"/>
                          <a:pt x="2362615" y="10656"/>
                          <a:pt x="1988820" y="18288"/>
                        </a:cubicBezTo>
                        <a:cubicBezTo>
                          <a:pt x="1615025" y="25920"/>
                          <a:pt x="1580494" y="3693"/>
                          <a:pt x="1405890" y="18288"/>
                        </a:cubicBezTo>
                        <a:cubicBezTo>
                          <a:pt x="1231286" y="32884"/>
                          <a:pt x="885259" y="-16285"/>
                          <a:pt x="651510" y="18288"/>
                        </a:cubicBezTo>
                        <a:cubicBezTo>
                          <a:pt x="417761" y="52861"/>
                          <a:pt x="138362" y="-13856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93E1B5C8-0D9F-4501-9242-A82577D6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4058489"/>
            <a:ext cx="8661654" cy="1234286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0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02" y="502920"/>
            <a:ext cx="2564892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3900" b="1" u="sng" kern="120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Obiettivo di Controllo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721" y="502920"/>
            <a:ext cx="5170932" cy="1463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L’obiettivo di controllo è il raggiungimento con </a:t>
            </a:r>
            <a:r>
              <a:rPr lang="it-IT" altLang="it-IT" sz="15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errore nullo</a:t>
            </a: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di un riferimento costante per le correnti di Plasma.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Come visto prima, la misura di tensione, in caso di corrente costante, equivale a quella di corrente (a meno di un coefficiente funzione della resistenza di plasma)</a:t>
            </a:r>
          </a:p>
        </p:txBody>
      </p:sp>
      <p:pic>
        <p:nvPicPr>
          <p:cNvPr id="8" name="Immagine 7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CDD7060C-7457-4972-99EB-DDABAB012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" y="3687185"/>
            <a:ext cx="8188452" cy="1166854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A63939-7151-422D-9210-CEEB581B7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75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81789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Riformulazione delle funzioni di trasferimento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Allo scopo di calcolare li design di controllore adatto, ridefiniamo le 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/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/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8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/>
              <p:nvPr/>
            </p:nvSpPr>
            <p:spPr>
              <a:xfrm>
                <a:off x="245580" y="4988011"/>
                <a:ext cx="4685513" cy="80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4988011"/>
                <a:ext cx="4685513" cy="806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/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it-IT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3">
            <a:extLst>
              <a:ext uri="{FF2B5EF4-FFF2-40B4-BE49-F238E27FC236}">
                <a16:creationId xmlns:a16="http://schemas.microsoft.com/office/drawing/2014/main" id="{5B3F8745-6EC4-4518-8A45-A548D2B48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429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38426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Calcolo del controllore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/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A866917-8714-4160-980D-E339998325F6}"/>
                  </a:ext>
                </a:extLst>
              </p:cNvPr>
              <p:cNvSpPr txBox="1"/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A866917-8714-4160-980D-E33999832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58F1B3-0C76-439E-9383-E79BAA254F26}"/>
                  </a:ext>
                </a:extLst>
              </p:cNvPr>
              <p:cNvSpPr txBox="1"/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58F1B3-0C76-439E-9383-E79BAA254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C28E642-B7D3-48B4-AC1A-CCFD656980FD}"/>
                  </a:ext>
                </a:extLst>
              </p:cNvPr>
              <p:cNvSpPr txBox="1"/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C28E642-B7D3-48B4-AC1A-CCFD65698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8D695A-E725-45DE-92C8-25D19BCA0993}"/>
                  </a:ext>
                </a:extLst>
              </p:cNvPr>
              <p:cNvSpPr txBox="1"/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8D695A-E725-45DE-92C8-25D19BCA0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F2D4644D-EABC-4F8A-86CB-E3F18E23669D}"/>
              </a:ext>
            </a:extLst>
          </p:cNvPr>
          <p:cNvSpPr/>
          <p:nvPr/>
        </p:nvSpPr>
        <p:spPr>
          <a:xfrm flipH="1">
            <a:off x="4550503" y="3818507"/>
            <a:ext cx="577516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0C0A6B5-FC79-442D-A6DE-5F5D2DAA1F91}"/>
                  </a:ext>
                </a:extLst>
              </p:cNvPr>
              <p:cNvSpPr txBox="1"/>
              <p:nvPr/>
            </p:nvSpPr>
            <p:spPr>
              <a:xfrm>
                <a:off x="5229980" y="3756076"/>
                <a:ext cx="3914020" cy="49244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it-IT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rgbClr val="007F5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0C0A6B5-FC79-442D-A6DE-5F5D2DAA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980" y="3756076"/>
                <a:ext cx="391402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>
            <a:extLst>
              <a:ext uri="{FF2B5EF4-FFF2-40B4-BE49-F238E27FC236}">
                <a16:creationId xmlns:a16="http://schemas.microsoft.com/office/drawing/2014/main" id="{4D9A0F90-D4DA-4ABA-B475-DEA6118F4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94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 animBg="1"/>
      <p:bldP spid="6" grpId="0"/>
      <p:bldP spid="7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222357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Controllore </a:t>
            </a:r>
            <a:r>
              <a:rPr lang="it-IT" altLang="it-IT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PID-style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929534"/>
            <a:ext cx="8696401" cy="58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dirty="0">
                <a:latin typeface="Palatino Linotype" panose="02040502050505030304" pitchFamily="18" charset="0"/>
              </a:rPr>
              <a:t>Il design di controllore proposto è quindi: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/>
              <p:nvPr/>
            </p:nvSpPr>
            <p:spPr>
              <a:xfrm>
                <a:off x="1124728" y="2552318"/>
                <a:ext cx="7199343" cy="100091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28" y="2552318"/>
                <a:ext cx="7199343" cy="100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7">
            <a:extLst>
              <a:ext uri="{FF2B5EF4-FFF2-40B4-BE49-F238E27FC236}">
                <a16:creationId xmlns:a16="http://schemas.microsoft.com/office/drawing/2014/main" id="{BBD261F0-F955-4F0D-A54F-83F9DB63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9" y="4191260"/>
            <a:ext cx="8696401" cy="114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dirty="0">
                <a:latin typeface="Palatino Linotype" panose="02040502050505030304" pitchFamily="18" charset="0"/>
              </a:rPr>
              <a:t>Analizziamo ora come i Termini contribuiscono alla dinamica sul modello stimato precedentemente.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55ADAAD-4FD9-44D9-9D0D-E2500A1D5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28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92955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Analisi </a:t>
            </a:r>
            <a:r>
              <a:rPr lang="it-IT" altLang="it-IT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Qualitativa</a:t>
            </a: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con Simulink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70EDF5-B928-4B34-AA42-C80880F9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591589"/>
            <a:ext cx="9144000" cy="4580635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484A5D4A-33D5-44F7-8F26-3DD303D97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8" y="66347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Analizziamo ora come i Termini del controllore proposto contribuiscono alla dinamica sul modello stimato precedentemente.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793CCA6-C728-457C-9FB1-5A23993DD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0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39841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CODAS Project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complessivo punta a realizzare l’architettura di controllo in tutti i suoi aspetti software, con riguardo ai problemi di interconnessione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D66A9F-3E88-46F9-81C8-A5F9C9631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/>
          <a:stretch/>
        </p:blipFill>
        <p:spPr>
          <a:xfrm>
            <a:off x="468352" y="1834425"/>
            <a:ext cx="8090603" cy="4073863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B790B66-9F9E-4364-9FFD-D73D11AB9D0D}"/>
              </a:ext>
            </a:extLst>
          </p:cNvPr>
          <p:cNvSpPr/>
          <p:nvPr/>
        </p:nvSpPr>
        <p:spPr>
          <a:xfrm>
            <a:off x="379142" y="4360127"/>
            <a:ext cx="3456878" cy="1410630"/>
          </a:xfrm>
          <a:prstGeom prst="roundRect">
            <a:avLst>
              <a:gd name="adj" fmla="val 50000"/>
            </a:avLst>
          </a:prstGeom>
          <a:solidFill>
            <a:srgbClr val="4472C4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FC7E27DE-BEA0-479C-A313-A8B92F337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192385-9A43-4ACD-8B66-FEF6CAAD2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357214-738E-4712-89B8-1BA025B441C0}"/>
              </a:ext>
            </a:extLst>
          </p:cNvPr>
          <p:cNvGrpSpPr/>
          <p:nvPr/>
        </p:nvGrpSpPr>
        <p:grpSpPr>
          <a:xfrm>
            <a:off x="1906859" y="3321946"/>
            <a:ext cx="5597912" cy="1913551"/>
            <a:chOff x="1906859" y="3321946"/>
            <a:chExt cx="5597912" cy="1913551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5142BB7-34DB-4BE9-9CE6-D3AF72573BE6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2"/>
              <a:ext cx="4767147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1865442-C172-49FC-8F14-8D29369CC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6FA01D76-307B-4318-9CFD-CFEEC0553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233D1070-691A-4690-9F04-BC2C6F817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6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CCAFD9B9-B093-4827-BB9A-E76B97F45CCB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5AB29ADF-27BD-4579-857C-4FE823572561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995BF904-23F2-4C04-B523-AC13461D1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68812159-319A-4564-A660-76EB8CF01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13">
            <a:extLst>
              <a:ext uri="{FF2B5EF4-FFF2-40B4-BE49-F238E27FC236}">
                <a16:creationId xmlns:a16="http://schemas.microsoft.com/office/drawing/2014/main" id="{8623823F-511A-4E36-85C8-5224C5C70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8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FCDFAA-9394-47F6-9850-C972522C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DEC4C9D-A96B-45E9-93C3-8811664C2DCB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4BA5D9F1-7BF1-43D8-9F65-BE7DDDB5459E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F2C0E182-0DA8-4BC4-B5EE-08F2D84D0E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9BF6C7A1-B5A0-4CC7-B096-E9C790D41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5ADA4BB2-3079-4A03-9E79-B2B1BAEA1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77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65369E-2FB0-4831-8AD4-9BB6D953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3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7ACB7E9-AABE-4793-86BA-B89B963EF4DC}"/>
              </a:ext>
            </a:extLst>
          </p:cNvPr>
          <p:cNvGrpSpPr/>
          <p:nvPr/>
        </p:nvGrpSpPr>
        <p:grpSpPr>
          <a:xfrm>
            <a:off x="1905000" y="2291576"/>
            <a:ext cx="5583043" cy="1054452"/>
            <a:chOff x="1952371" y="3321946"/>
            <a:chExt cx="5258326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7D60009C-CB75-44A1-BCA9-584CE151C261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8E88B052-961B-43B3-A92E-977CD6518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EF5812AA-5F06-4ABC-90C3-249B6BC96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2371" y="5224345"/>
              <a:ext cx="785254" cy="11152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03CF05FF-4E23-4AC6-A045-93FFF9BA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07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D2ED3D-22FF-47EB-9868-D4475A611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A7F2A627-B87E-466E-847B-55E4152780A9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DB04EDC0-D218-4BAC-98CB-CC75A422034F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E64D3A0C-0163-42F7-94FB-4C889B1EA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922B5E4D-D9D3-40BD-B083-905827257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A5AE5AD0-7311-4CF3-AF56-59C80ED41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71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9F1F80-0253-4158-947A-44281992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8AE53392-F0F2-43AF-A4F1-32811BAE3E98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9E908DCC-15C2-4635-B0DB-8CD6CB11E46F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D5769C0-60C9-42B9-B554-AE549E179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FCD55E3C-5AED-434D-94A5-B2B9581C0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13">
            <a:extLst>
              <a:ext uri="{FF2B5EF4-FFF2-40B4-BE49-F238E27FC236}">
                <a16:creationId xmlns:a16="http://schemas.microsoft.com/office/drawing/2014/main" id="{CF301426-967F-4C21-ADCA-4E9E5FFA3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54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57" y="3130041"/>
            <a:ext cx="329466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7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Applicazione</a:t>
            </a:r>
            <a:r>
              <a:rPr lang="en-US" altLang="it-IT" sz="47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it-IT" sz="47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Reale</a:t>
            </a:r>
            <a:endParaRPr lang="en-US" altLang="it-IT" sz="47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15431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5930C6-A5E5-450A-BB4E-3CA6C53AC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25182" b="2"/>
          <a:stretch/>
        </p:blipFill>
        <p:spPr>
          <a:xfrm>
            <a:off x="4441869" y="666728"/>
            <a:ext cx="4152000" cy="546579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48855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 Tempo continuo a Tempo Discreto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2F6EAC-C55E-498F-9818-1494BD932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695603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Mediante una discretizzazione Zero Order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Hold</a:t>
            </a:r>
            <a:r>
              <a:rPr lang="it-IT" altLang="it-IT" sz="1800" dirty="0">
                <a:latin typeface="Palatino Linotype" panose="02040502050505030304" pitchFamily="18" charset="0"/>
              </a:rPr>
              <a:t> (ZOH), otteniamo il controllore equivalente a tempo discreto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F36EE6-45D8-454E-AAD5-3BA3A464B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"/>
          <a:stretch/>
        </p:blipFill>
        <p:spPr>
          <a:xfrm>
            <a:off x="64774" y="1702694"/>
            <a:ext cx="9011850" cy="260142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6EB48F-9BFE-49F2-A2A2-07F746F7F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9662"/>
            <a:ext cx="9144000" cy="1599720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7B416F0A-7148-44F9-AF51-FCDB3A3CE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70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25281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ZOH discretizzazione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5846196-E9DE-4185-92DC-2F102483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399"/>
            <a:ext cx="9144000" cy="4282402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9FFB5544-C48D-407E-A08E-2EB3176E3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960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3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56D3E831-024D-420B-9938-4A42B84F1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0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trumento, motore, mugnaio&#10;&#10;Descrizione generata automaticamente">
            <a:extLst>
              <a:ext uri="{FF2B5EF4-FFF2-40B4-BE49-F238E27FC236}">
                <a16:creationId xmlns:a16="http://schemas.microsoft.com/office/drawing/2014/main" id="{0EC0B769-93DF-4451-A316-20835C83D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3" t="6994" r="26885"/>
          <a:stretch/>
        </p:blipFill>
        <p:spPr>
          <a:xfrm>
            <a:off x="2666367" y="-166245"/>
            <a:ext cx="6501384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20" y="1161288"/>
            <a:ext cx="3200860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Tokamak, centrale di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endParaRPr lang="en-US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F0432BA4-A905-4A7F-BB29-35CE98725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2FE364-75CB-466E-8990-38B48E2A237E}"/>
              </a:ext>
            </a:extLst>
          </p:cNvPr>
          <p:cNvSpPr txBox="1"/>
          <p:nvPr/>
        </p:nvSpPr>
        <p:spPr>
          <a:xfrm>
            <a:off x="278320" y="2686818"/>
            <a:ext cx="3777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Palatino Linotype" panose="02040502050505030304" pitchFamily="18" charset="0"/>
              </a:rPr>
              <a:t>Un Tokamak è una macchina di forma </a:t>
            </a:r>
            <a:r>
              <a:rPr lang="it-IT" sz="2000" b="1" dirty="0">
                <a:latin typeface="Palatino Linotype" panose="02040502050505030304" pitchFamily="18" charset="0"/>
              </a:rPr>
              <a:t>toroidale</a:t>
            </a:r>
            <a:r>
              <a:rPr lang="it-IT" sz="2000" dirty="0">
                <a:latin typeface="Palatino Linotype" panose="02040502050505030304" pitchFamily="18" charset="0"/>
              </a:rPr>
              <a:t> in cui un gas viene portato nello stato di </a:t>
            </a:r>
            <a:r>
              <a:rPr lang="it-IT" sz="2000" b="1" dirty="0">
                <a:latin typeface="Palatino Linotype" panose="02040502050505030304" pitchFamily="18" charset="0"/>
              </a:rPr>
              <a:t>plasma</a:t>
            </a:r>
            <a:r>
              <a:rPr lang="it-IT" sz="2000" dirty="0">
                <a:latin typeface="Palatino Linotype" panose="02040502050505030304" pitchFamily="18" charset="0"/>
              </a:rPr>
              <a:t> e mantenuto coeso e lontano dalle pareti interne grazie ad un </a:t>
            </a:r>
            <a:r>
              <a:rPr lang="it-IT" sz="2000" b="1" dirty="0">
                <a:latin typeface="Palatino Linotype" panose="02040502050505030304" pitchFamily="18" charset="0"/>
              </a:rPr>
              <a:t>campo magnetico.</a:t>
            </a:r>
          </a:p>
          <a:p>
            <a:endParaRPr lang="it-IT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43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2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101D5E74-B50D-4EF0-B026-C3B5D0437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612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3" y="643468"/>
            <a:ext cx="7209612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BE22A61C-5B91-4D93-829B-0D796C43B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12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99" b="-1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B6E71514-6080-46DE-A03E-E6BCFB1D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1860" y="3900290"/>
            <a:ext cx="5049130" cy="231953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3A5861"/>
          </a:solidFill>
          <a:ln w="19050">
            <a:noFill/>
          </a:ln>
          <a:effectLst>
            <a:outerShdw blurRad="762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89" y="4170556"/>
            <a:ext cx="4581338" cy="12966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622" y="5467160"/>
            <a:ext cx="4593605" cy="4565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https://github.com/Alfystar/EMP</a:t>
            </a:r>
          </a:p>
        </p:txBody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71C280FF-661C-48C9-89BE-6DABB26A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Rettangolo 1">
            <a:extLst>
              <a:ext uri="{FF2B5EF4-FFF2-40B4-BE49-F238E27FC236}">
                <a16:creationId xmlns:a16="http://schemas.microsoft.com/office/drawing/2014/main" id="{0C3A2B7E-3FBD-4234-A427-FB7DA76A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89108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Scopo, Key feature, limiti di EMP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4784A-0B2A-4639-8C0C-5647D189B5AF}"/>
              </a:ext>
            </a:extLst>
          </p:cNvPr>
          <p:cNvSpPr txBox="1"/>
          <p:nvPr/>
        </p:nvSpPr>
        <p:spPr>
          <a:xfrm>
            <a:off x="288573" y="1104019"/>
            <a:ext cx="8576294" cy="42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EMP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nasce con l’obiettivo di standardizzare un protocollo di comunicazione per lo scambio di pacchetti multipli.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È progettata per automatizzare il lavoro di programmazione necessario all’invio e alla ricezione di pacchetti tra 2 Device connessi </a:t>
            </a: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Peer2Peer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(nessuna pretesa di networking) tra device poco potenti.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Al suo interno comprende un </a:t>
            </a:r>
            <a:r>
              <a:rPr lang="it-IT" sz="2000" b="1" dirty="0" err="1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layer</a:t>
            </a: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software per l’integrità del pacchetto 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attraverso un CRC8.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La libreria è stata realizzata poiché un sistema simile non è attualmente presente per dispositivi embedded dalle prestazioni modeste.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C965D54F-AF1B-4EC7-A4EB-85FDB62FFCA7}"/>
              </a:ext>
            </a:extLst>
          </p:cNvPr>
          <p:cNvGrpSpPr/>
          <p:nvPr/>
        </p:nvGrpSpPr>
        <p:grpSpPr>
          <a:xfrm>
            <a:off x="525429" y="4722830"/>
            <a:ext cx="8093141" cy="1103108"/>
            <a:chOff x="299046" y="4673682"/>
            <a:chExt cx="8093141" cy="1103108"/>
          </a:xfrm>
        </p:grpSpPr>
        <p:pic>
          <p:nvPicPr>
            <p:cNvPr id="7" name="Immagine 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81EAE64-6F4D-4268-827E-4BF7E551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046" y="4673682"/>
              <a:ext cx="8093141" cy="677591"/>
            </a:xfrm>
            <a:prstGeom prst="rect">
              <a:avLst/>
            </a:prstGeom>
          </p:spPr>
        </p:pic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7249604A-3622-4216-91D9-5AA068351F5A}"/>
                </a:ext>
              </a:extLst>
            </p:cNvPr>
            <p:cNvCxnSpPr/>
            <p:nvPr/>
          </p:nvCxnSpPr>
          <p:spPr>
            <a:xfrm flipH="1" flipV="1">
              <a:off x="1741220" y="5388272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FD8187B0-3896-4FCF-B9BF-787DCB76B1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8017" y="5366117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A45F3A3A-C36E-47C6-8CD7-2EFD94A39400}"/>
                </a:ext>
              </a:extLst>
            </p:cNvPr>
            <p:cNvGrpSpPr/>
            <p:nvPr/>
          </p:nvGrpSpPr>
          <p:grpSpPr>
            <a:xfrm>
              <a:off x="3231338" y="5374330"/>
              <a:ext cx="1171440" cy="388515"/>
              <a:chOff x="4308451" y="6022768"/>
              <a:chExt cx="1561920" cy="518020"/>
            </a:xfrm>
          </p:grpSpPr>
          <p:sp>
            <p:nvSpPr>
              <p:cNvPr id="12" name="Parentesi graffa aperta 11">
                <a:extLst>
                  <a:ext uri="{FF2B5EF4-FFF2-40B4-BE49-F238E27FC236}">
                    <a16:creationId xmlns:a16="http://schemas.microsoft.com/office/drawing/2014/main" id="{8455B113-8176-4C40-A940-0E073CFA67E3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14576C5-BD68-4C47-B3A1-98ECA9E973D5}"/>
                  </a:ext>
                </a:extLst>
              </p:cNvPr>
              <p:cNvSpPr txBox="1"/>
              <p:nvPr/>
            </p:nvSpPr>
            <p:spPr>
              <a:xfrm>
                <a:off x="4742363" y="6248400"/>
                <a:ext cx="69409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825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sz="825" dirty="0">
                    <a:solidFill>
                      <a:schemeClr val="accent5"/>
                    </a:solidFill>
                  </a:rPr>
                  <a:t> = 3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C8EAA6D-6248-46B8-A5B0-2921C87DFD49}"/>
                </a:ext>
              </a:extLst>
            </p:cNvPr>
            <p:cNvGrpSpPr/>
            <p:nvPr/>
          </p:nvGrpSpPr>
          <p:grpSpPr>
            <a:xfrm>
              <a:off x="7157336" y="5388275"/>
              <a:ext cx="900851" cy="388515"/>
              <a:chOff x="4308451" y="6022768"/>
              <a:chExt cx="1561920" cy="518020"/>
            </a:xfrm>
          </p:grpSpPr>
          <p:sp>
            <p:nvSpPr>
              <p:cNvPr id="16" name="Parentesi graffa aperta 15">
                <a:extLst>
                  <a:ext uri="{FF2B5EF4-FFF2-40B4-BE49-F238E27FC236}">
                    <a16:creationId xmlns:a16="http://schemas.microsoft.com/office/drawing/2014/main" id="{C3CC8611-F61B-47E2-B383-735F6FADB8D6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C150915-27DF-47FA-89FC-F1F300C92338}"/>
                  </a:ext>
                </a:extLst>
              </p:cNvPr>
              <p:cNvSpPr txBox="1"/>
              <p:nvPr/>
            </p:nvSpPr>
            <p:spPr>
              <a:xfrm>
                <a:off x="4623342" y="6248400"/>
                <a:ext cx="90257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825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sz="825" dirty="0">
                    <a:solidFill>
                      <a:schemeClr val="accent5"/>
                    </a:solidFill>
                  </a:rPr>
                  <a:t> = 2</a:t>
                </a:r>
              </a:p>
            </p:txBody>
          </p:sp>
        </p:grp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-131700"/>
            <a:ext cx="2292350" cy="144615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2588E309-8751-4A8F-AC75-5B95515B3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91F01217-0182-426C-978F-67C4062A4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Protocollo di comunicazione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AD3930B-1F47-4F02-AA36-0266FFF3498B}"/>
              </a:ext>
            </a:extLst>
          </p:cNvPr>
          <p:cNvSpPr txBox="1"/>
          <p:nvPr/>
        </p:nvSpPr>
        <p:spPr>
          <a:xfrm>
            <a:off x="476335" y="1141020"/>
            <a:ext cx="7995997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2000" b="1" i="1" u="sng" dirty="0" err="1">
                <a:latin typeface="Palatino Linotype" panose="02040502050505030304" pitchFamily="18" charset="0"/>
              </a:rPr>
              <a:t>Consistent</a:t>
            </a:r>
            <a:r>
              <a:rPr lang="it-IT" sz="2000" b="1" i="1" u="sng" dirty="0">
                <a:latin typeface="Palatino Linotype" panose="02040502050505030304" pitchFamily="18" charset="0"/>
              </a:rPr>
              <a:t> Overhead Byte </a:t>
            </a:r>
            <a:r>
              <a:rPr lang="it-IT" sz="2000" b="1" i="1" u="sng" dirty="0" err="1">
                <a:latin typeface="Palatino Linotype" panose="02040502050505030304" pitchFamily="18" charset="0"/>
              </a:rPr>
              <a:t>Stuffing</a:t>
            </a:r>
            <a:r>
              <a:rPr lang="it-IT" sz="2000" b="1" i="1" u="sng" dirty="0">
                <a:latin typeface="Palatino Linotype" panose="02040502050505030304" pitchFamily="18" charset="0"/>
              </a:rPr>
              <a:t> (COBS)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latin typeface="Palatino Linotype" panose="02040502050505030304" pitchFamily="18" charset="0"/>
              </a:rPr>
              <a:t>È un algoritmo per codificare byte di informazione dividendoli in frame attraverso un algoritmo </a:t>
            </a:r>
            <a:r>
              <a:rPr lang="it-IT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non ambiguo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latin typeface="Palatino Linotype" panose="02040502050505030304" pitchFamily="18" charset="0"/>
              </a:rPr>
              <a:t>COBS trasforma una stringa arbitraria di byte, ciascuno dei quali ha un Range di valori da [0:255] in una stringa di byte dove però ogni byte va da [</a:t>
            </a:r>
            <a:r>
              <a:rPr lang="it-IT" sz="2000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  <a:r>
              <a:rPr lang="it-IT" sz="2000" dirty="0">
                <a:latin typeface="Palatino Linotype" panose="02040502050505030304" pitchFamily="18" charset="0"/>
              </a:rPr>
              <a:t>:255].</a:t>
            </a:r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86628" y="1742535"/>
            <a:ext cx="457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Pacchetti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self-</a:t>
            </a:r>
            <a:r>
              <a:rPr lang="it-IT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delimited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Canale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multi-</a:t>
            </a:r>
            <a:r>
              <a:rPr lang="it-IT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packet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ready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Protocollo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senza negoziazioni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4658629" y="1742535"/>
            <a:ext cx="4446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Svantaggi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Aggiunge 2 byte fissi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Richiede O(n) elaborazione sia in codifica che decodifica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5002"/>
            <a:ext cx="2292350" cy="144615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B060F807-5344-4CC8-9385-1EDC557C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Rettangolo 1">
            <a:extLst>
              <a:ext uri="{FF2B5EF4-FFF2-40B4-BE49-F238E27FC236}">
                <a16:creationId xmlns:a16="http://schemas.microsoft.com/office/drawing/2014/main" id="{E34ECC8E-C439-4E51-98E3-02572255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Conseguenze del protocollo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" y="195263"/>
            <a:ext cx="8493113" cy="58181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4878450"/>
            <a:ext cx="2292350" cy="144615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0248B81B-D721-4569-B57E-DFD6EB08C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12" y="908680"/>
            <a:ext cx="6131065" cy="504064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4081D00B-1126-42FF-BD19-09E4BC418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43102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&amp; Sviluppi futuri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693734" cy="466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 ha: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Raggiunto gli obiettivi di controllo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Permette un controllo seriale da un device esterno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Permette di eseguire una diagnostica «streaming» del processo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endParaRPr lang="it-IT" altLang="it-IT" sz="2000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endParaRPr lang="it-IT" altLang="it-IT" sz="2000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Nel prossimo futuro è in programma: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Upgrade del micro controllore per alzare le frequenze di campionamento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Studiare e implementare un controllore switching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Modificare l’attuatore di corrente con un dispositivo superiore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1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Bomba all&amp;#39;idrogeno: che cos&amp;#39;è e come funziona - Focus.it">
            <a:extLst>
              <a:ext uri="{FF2B5EF4-FFF2-40B4-BE49-F238E27FC236}">
                <a16:creationId xmlns:a16="http://schemas.microsoft.com/office/drawing/2014/main" id="{B53843E1-363F-4343-AB22-8901C79AA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3814" r="27621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19" y="1161288"/>
            <a:ext cx="3591227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cos’è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6152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C3ADA7DB-1A5F-4444-A6ED-A76A3A0DF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75E810C-191D-4F37-B9F9-0ED54036C376}"/>
                  </a:ext>
                </a:extLst>
              </p:cNvPr>
              <p:cNvSpPr txBox="1"/>
              <p:nvPr/>
            </p:nvSpPr>
            <p:spPr>
              <a:xfrm>
                <a:off x="278319" y="2695698"/>
                <a:ext cx="4508708" cy="2601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latin typeface="Palatino Linotype" panose="02040502050505030304" pitchFamily="18" charset="0"/>
                  </a:rPr>
                  <a:t>Per fusione termonucleare si intende il processo mediante il quale i nuclei di due o più atomi vengono uniti tra loro </a:t>
                </a:r>
              </a:p>
              <a:p>
                <a:r>
                  <a:rPr lang="it-IT" sz="2000" dirty="0">
                    <a:latin typeface="Palatino Linotype" panose="02040502050505030304" pitchFamily="18" charset="0"/>
                  </a:rPr>
                  <a:t>Durante la reazione avviene una perdita di massa con conseguente liberazione di energia, in accordo con l’equazione di Einstein: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0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75E810C-191D-4F37-B9F9-0ED54036C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19" y="2695698"/>
                <a:ext cx="4508708" cy="2601290"/>
              </a:xfrm>
              <a:prstGeom prst="rect">
                <a:avLst/>
              </a:prstGeom>
              <a:blipFill>
                <a:blip r:embed="rId3"/>
                <a:stretch>
                  <a:fillRect l="-1488" t="-1171" r="-2706" b="-7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4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86676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Perché?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1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L’energia nucleare prodotta a seguito di questa reazione è elevatissima e per tale motivo risulta di forte interesse per la civiltà umana sviluppare tecniche sofisticate che ne permettano la raccolta in maniera controllata.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processo di Fusione Nucleare avviene naturalmente all’interno delle stelle e trasforma l’idrogeno (di cui sono composte) in elio.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Il futuro della Fusione Nucleare - Vitrociset">
            <a:extLst>
              <a:ext uri="{FF2B5EF4-FFF2-40B4-BE49-F238E27FC236}">
                <a16:creationId xmlns:a16="http://schemas.microsoft.com/office/drawing/2014/main" id="{C61B88F4-5F8C-49FA-B633-18F9EF61D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15" y="3111190"/>
            <a:ext cx="4163528" cy="27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F55FE51-8594-4C78-9B5D-E3F02F52CA32}"/>
              </a:ext>
            </a:extLst>
          </p:cNvPr>
          <p:cNvGrpSpPr/>
          <p:nvPr/>
        </p:nvGrpSpPr>
        <p:grpSpPr>
          <a:xfrm>
            <a:off x="-206299" y="3111190"/>
            <a:ext cx="5018978" cy="2469995"/>
            <a:chOff x="-206299" y="3111190"/>
            <a:chExt cx="5018978" cy="2469995"/>
          </a:xfrm>
        </p:grpSpPr>
        <p:pic>
          <p:nvPicPr>
            <p:cNvPr id="5122" name="Picture 2" descr="Chimica: fissione nucleare Diagram | Quizlet">
              <a:extLst>
                <a:ext uri="{FF2B5EF4-FFF2-40B4-BE49-F238E27FC236}">
                  <a16:creationId xmlns:a16="http://schemas.microsoft.com/office/drawing/2014/main" id="{557B9C3B-258A-4318-B809-35E2CB939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16" y="3350433"/>
              <a:ext cx="4594763" cy="197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D87A5C4D-D16D-49F6-917C-4F9813E54E00}"/>
                </a:ext>
              </a:extLst>
            </p:cNvPr>
            <p:cNvSpPr/>
            <p:nvPr/>
          </p:nvSpPr>
          <p:spPr>
            <a:xfrm>
              <a:off x="-206299" y="3111190"/>
              <a:ext cx="5018977" cy="2469995"/>
            </a:xfrm>
            <a:prstGeom prst="mathMultiply">
              <a:avLst/>
            </a:prstGeom>
            <a:solidFill>
              <a:srgbClr val="FF0000">
                <a:alpha val="60000"/>
              </a:srgb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ECBE2CA7-F1D4-445C-9A7B-3DDC4A6F2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4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75695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Vantaggi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3" y="723522"/>
            <a:ext cx="8696401" cy="391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Combustibile semi-inesauribile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Non si producono scorie radioattive come per la fissione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La reazione è intrinsecamente stabile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Nessuno prodotto derivato è adatto a fini bellici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Livelli di radioattività residua dell’impianto sono lievi e i materiali di scarto hanno tempi di decadimento molto più brevi (100 Anni)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87798ED3-794A-4857-BD77-5852AF15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54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magine che contiene elettronico, connettore, adattatore&#10;&#10;Descrizione generata automaticamente">
            <a:extLst>
              <a:ext uri="{FF2B5EF4-FFF2-40B4-BE49-F238E27FC236}">
                <a16:creationId xmlns:a16="http://schemas.microsoft.com/office/drawing/2014/main" id="{34B01545-E902-4E0D-A16A-FD3AE9085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5" t="6484" r="25807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EF9043D-02F4-4959-BDDB-A81A90621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200" dirty="0">
                <a:solidFill>
                  <a:srgbClr val="007F51"/>
                </a:solidFill>
              </a:rPr>
              <a:t>Prototipo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122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8691</TotalTime>
  <Words>2514</Words>
  <Application>Microsoft Office PowerPoint</Application>
  <PresentationFormat>Presentazione su schermo (4:3)</PresentationFormat>
  <Paragraphs>243</Paragraphs>
  <Slides>58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Palatino Linotype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Prototipo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EMP: Embedded Message Pack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... Alice</dc:creator>
  <cp:lastModifiedBy>emanuele alfano</cp:lastModifiedBy>
  <cp:revision>480</cp:revision>
  <dcterms:created xsi:type="dcterms:W3CDTF">2021-03-18T18:17:38Z</dcterms:created>
  <dcterms:modified xsi:type="dcterms:W3CDTF">2021-10-14T09:25:21Z</dcterms:modified>
</cp:coreProperties>
</file>